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318" r:id="rId2"/>
    <p:sldId id="283" r:id="rId3"/>
    <p:sldId id="327" r:id="rId4"/>
    <p:sldId id="289" r:id="rId5"/>
    <p:sldId id="261" r:id="rId6"/>
    <p:sldId id="336" r:id="rId7"/>
    <p:sldId id="337" r:id="rId8"/>
    <p:sldId id="353" r:id="rId9"/>
    <p:sldId id="328" r:id="rId10"/>
    <p:sldId id="302" r:id="rId11"/>
    <p:sldId id="338" r:id="rId12"/>
    <p:sldId id="301" r:id="rId13"/>
    <p:sldId id="311" r:id="rId14"/>
    <p:sldId id="303" r:id="rId15"/>
    <p:sldId id="348" r:id="rId16"/>
  </p:sldIdLst>
  <p:sldSz cx="9144000" cy="6858000" type="screen4x3"/>
  <p:notesSz cx="7004050" cy="9223375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windows-1252"/>
  <p:clrMru>
    <a:srgbClr val="2A03BB"/>
    <a:srgbClr val="2011DF"/>
    <a:srgbClr val="2B2BC5"/>
    <a:srgbClr val="5252DA"/>
    <a:srgbClr val="BCB2F0"/>
    <a:srgbClr val="FF0000"/>
    <a:srgbClr val="0099FF"/>
    <a:srgbClr val="66FF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7466" autoAdjust="0"/>
    <p:restoredTop sz="86070" autoAdjust="0"/>
  </p:normalViewPr>
  <p:slideViewPr>
    <p:cSldViewPr>
      <p:cViewPr>
        <p:scale>
          <a:sx n="66" d="100"/>
          <a:sy n="66" d="100"/>
        </p:scale>
        <p:origin x="-1836" y="-2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53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580" tIns="46790" rIns="93580" bIns="46790" numCol="1" anchor="t" anchorCtr="0" compatLnSpc="1">
            <a:prstTxWarp prst="textNoShape">
              <a:avLst/>
            </a:prstTxWarp>
          </a:bodyPr>
          <a:lstStyle>
            <a:lvl1pPr defTabSz="935038">
              <a:defRPr sz="1200"/>
            </a:lvl1pPr>
          </a:lstStyle>
          <a:p>
            <a:endParaRPr lang="pt-BR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8750" y="0"/>
            <a:ext cx="30353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580" tIns="46790" rIns="93580" bIns="46790" numCol="1" anchor="t" anchorCtr="0" compatLnSpc="1">
            <a:prstTxWarp prst="textNoShape">
              <a:avLst/>
            </a:prstTxWarp>
          </a:bodyPr>
          <a:lstStyle>
            <a:lvl1pPr algn="r" defTabSz="935038">
              <a:defRPr sz="1200"/>
            </a:lvl1pPr>
          </a:lstStyle>
          <a:p>
            <a:endParaRPr lang="pt-BR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63000"/>
            <a:ext cx="30353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580" tIns="46790" rIns="93580" bIns="46790" numCol="1" anchor="b" anchorCtr="0" compatLnSpc="1">
            <a:prstTxWarp prst="textNoShape">
              <a:avLst/>
            </a:prstTxWarp>
          </a:bodyPr>
          <a:lstStyle>
            <a:lvl1pPr defTabSz="935038">
              <a:defRPr sz="1200"/>
            </a:lvl1pPr>
          </a:lstStyle>
          <a:p>
            <a:endParaRPr lang="pt-BR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8750" y="8763000"/>
            <a:ext cx="30353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580" tIns="46790" rIns="93580" bIns="46790" numCol="1" anchor="b" anchorCtr="0" compatLnSpc="1">
            <a:prstTxWarp prst="textNoShape">
              <a:avLst/>
            </a:prstTxWarp>
          </a:bodyPr>
          <a:lstStyle>
            <a:lvl1pPr algn="r" defTabSz="935038">
              <a:defRPr sz="1200"/>
            </a:lvl1pPr>
          </a:lstStyle>
          <a:p>
            <a:fld id="{3F012F58-2595-448D-AF3A-EB0055F446F3}" type="slidenum">
              <a:rPr lang="pt-BR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5300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967163" y="0"/>
            <a:ext cx="3035300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CEC870-3BD8-490B-914C-1E9610BDE51F}" type="datetimeFigureOut">
              <a:rPr lang="pt-BR" smtClean="0"/>
              <a:pPr/>
              <a:t>31/05/2021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3275" cy="3459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700088" y="4381500"/>
            <a:ext cx="5603875" cy="41497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759825"/>
            <a:ext cx="3035300" cy="461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967163" y="8759825"/>
            <a:ext cx="3035300" cy="461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7F8A72-A77B-4718-BD35-B6B685EF979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7F8A72-A77B-4718-BD35-B6B685EF979D}" type="slidenum">
              <a:rPr lang="pt-BR" smtClean="0"/>
              <a:pPr/>
              <a:t>5</a:t>
            </a:fld>
            <a:endParaRPr lang="pt-B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7F8A72-A77B-4718-BD35-B6B685EF979D}" type="slidenum">
              <a:rPr lang="pt-BR" smtClean="0"/>
              <a:pPr/>
              <a:t>11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7C7423-B548-4E1C-A3F3-A5240EE134E3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F298B4-63FF-477F-8A1B-B4D9AE0D5731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2B6B94-0B01-47CB-B448-D75F2DA1885A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ítulo e tabe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abela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A11A9195-EDE4-4F77-A84C-004140071914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/>
          </p:nvPr>
        </p:nvSpPr>
        <p:spPr>
          <a:xfrm>
            <a:off x="685800" y="609600"/>
            <a:ext cx="7772400" cy="5486400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EFCFF4C3-6C00-4D13-BBD4-B498E5057DFC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260D44-2794-4557-BAD2-69F70F91548A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15F7F3-BCA5-4EBB-BD55-40F3F395ABE3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25826D-B621-4CE8-B1F4-85CF6384B4FB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C4F801-D35F-4067-BFD9-CD477B700275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42343F-4E26-4886-AA2A-DC9808E76F7B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A26BDD-D29D-48C4-9939-C82264B25754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D39A0E-6C04-4B74-B59C-D9BDABE48134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D66349-0678-4D16-96D1-11EBAEA80244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78B20AF-C353-4747-BA33-8F4270AC42BA}" type="slidenum">
              <a:rPr lang="pt-BR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ChangeArrowheads="1"/>
          </p:cNvSpPr>
          <p:nvPr/>
        </p:nvSpPr>
        <p:spPr bwMode="auto">
          <a:xfrm>
            <a:off x="0" y="26988"/>
            <a:ext cx="9144000" cy="6858000"/>
          </a:xfrm>
          <a:prstGeom prst="rect">
            <a:avLst/>
          </a:prstGeom>
          <a:solidFill>
            <a:schemeClr val="folHlink"/>
          </a:solidFill>
          <a:ln w="2857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pt-BR"/>
          </a:p>
        </p:txBody>
      </p:sp>
      <p:sp>
        <p:nvSpPr>
          <p:cNvPr id="88067" name="Line 3"/>
          <p:cNvSpPr>
            <a:spLocks noChangeShapeType="1"/>
          </p:cNvSpPr>
          <p:nvPr/>
        </p:nvSpPr>
        <p:spPr bwMode="auto">
          <a:xfrm>
            <a:off x="0" y="549275"/>
            <a:ext cx="9144000" cy="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88068" name="Text Box 4"/>
          <p:cNvSpPr txBox="1">
            <a:spLocks noChangeArrowheads="1"/>
          </p:cNvSpPr>
          <p:nvPr/>
        </p:nvSpPr>
        <p:spPr bwMode="auto">
          <a:xfrm>
            <a:off x="0" y="44450"/>
            <a:ext cx="8675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b="1" dirty="0">
                <a:solidFill>
                  <a:schemeClr val="accent2"/>
                </a:solidFill>
              </a:rPr>
              <a:t>PREFEITURA MUNICIPAL DE </a:t>
            </a:r>
            <a:r>
              <a:rPr lang="pt-BR" b="1" dirty="0" smtClean="0">
                <a:solidFill>
                  <a:schemeClr val="accent2"/>
                </a:solidFill>
              </a:rPr>
              <a:t>GRANDES RIOS</a:t>
            </a:r>
            <a:endParaRPr lang="pt-BR" b="1" dirty="0">
              <a:solidFill>
                <a:schemeClr val="accent2"/>
              </a:solidFill>
            </a:endParaRPr>
          </a:p>
        </p:txBody>
      </p:sp>
      <p:sp>
        <p:nvSpPr>
          <p:cNvPr id="88069" name="Text Box 5"/>
          <p:cNvSpPr txBox="1">
            <a:spLocks noChangeArrowheads="1"/>
          </p:cNvSpPr>
          <p:nvPr/>
        </p:nvSpPr>
        <p:spPr bwMode="auto">
          <a:xfrm>
            <a:off x="250825" y="4724400"/>
            <a:ext cx="9182100" cy="317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ctr"/>
            <a:endParaRPr lang="pt-BR" sz="2800" b="1" u="sng" dirty="0">
              <a:cs typeface="Times New Roman" pitchFamily="18" charset="0"/>
            </a:endParaRPr>
          </a:p>
          <a:p>
            <a:pPr marL="457200" indent="-457200" algn="ctr"/>
            <a:r>
              <a:rPr lang="pt-BR" sz="2800" b="1" u="sng" dirty="0">
                <a:cs typeface="Times New Roman" pitchFamily="18" charset="0"/>
              </a:rPr>
              <a:t>AUDIÊNCIA PÚBLICA</a:t>
            </a:r>
          </a:p>
          <a:p>
            <a:pPr marL="457200" indent="-457200" algn="ctr"/>
            <a:endParaRPr lang="pt-BR" b="1" dirty="0">
              <a:cs typeface="Times New Roman" pitchFamily="18" charset="0"/>
            </a:endParaRPr>
          </a:p>
          <a:p>
            <a:pPr marL="457200" indent="-457200" algn="ctr"/>
            <a:r>
              <a:rPr lang="pt-BR" b="1" dirty="0">
                <a:cs typeface="Times New Roman" pitchFamily="18" charset="0"/>
              </a:rPr>
              <a:t>Demonstração dos Resultados </a:t>
            </a:r>
            <a:r>
              <a:rPr lang="pt-BR" b="1" dirty="0" smtClean="0">
                <a:cs typeface="Times New Roman" pitchFamily="18" charset="0"/>
              </a:rPr>
              <a:t>do 1° Quadrimestre</a:t>
            </a:r>
          </a:p>
          <a:p>
            <a:pPr marL="457200" indent="-457200" algn="ctr"/>
            <a:r>
              <a:rPr lang="pt-BR" b="1" dirty="0" smtClean="0">
                <a:cs typeface="Times New Roman" pitchFamily="18" charset="0"/>
              </a:rPr>
              <a:t> EXERCÍCIO DE 2021</a:t>
            </a:r>
            <a:endParaRPr lang="pt-BR" b="1" dirty="0">
              <a:cs typeface="Times New Roman" pitchFamily="18" charset="0"/>
            </a:endParaRPr>
          </a:p>
          <a:p>
            <a:pPr marL="457200" indent="-457200" algn="ctr"/>
            <a:endParaRPr lang="pt-BR" b="1" dirty="0">
              <a:cs typeface="Times New Roman" pitchFamily="18" charset="0"/>
            </a:endParaRPr>
          </a:p>
          <a:p>
            <a:pPr marL="457200" indent="-457200"/>
            <a:r>
              <a:rPr lang="pt-BR" b="1" dirty="0">
                <a:cs typeface="Times New Roman" pitchFamily="18" charset="0"/>
              </a:rPr>
              <a:t> </a:t>
            </a:r>
          </a:p>
          <a:p>
            <a:pPr marL="2286000" lvl="4" indent="-457200">
              <a:buFontTx/>
              <a:buChar char="-"/>
            </a:pPr>
            <a:endParaRPr lang="pt-BR" b="1" i="1" u="sng" dirty="0"/>
          </a:p>
        </p:txBody>
      </p:sp>
      <p:sp>
        <p:nvSpPr>
          <p:cNvPr id="88071" name="Rectangle 7"/>
          <p:cNvSpPr>
            <a:spLocks noChangeArrowheads="1"/>
          </p:cNvSpPr>
          <p:nvPr/>
        </p:nvSpPr>
        <p:spPr bwMode="auto">
          <a:xfrm>
            <a:off x="0" y="30289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pt-BR"/>
          </a:p>
        </p:txBody>
      </p:sp>
      <p:pic>
        <p:nvPicPr>
          <p:cNvPr id="8" name="Picture 1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71802" y="1071545"/>
            <a:ext cx="3500462" cy="37577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folHlink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pt-BR"/>
          </a:p>
        </p:txBody>
      </p:sp>
      <p:sp>
        <p:nvSpPr>
          <p:cNvPr id="61444" name="Line 4"/>
          <p:cNvSpPr>
            <a:spLocks noChangeShapeType="1"/>
          </p:cNvSpPr>
          <p:nvPr/>
        </p:nvSpPr>
        <p:spPr bwMode="auto">
          <a:xfrm>
            <a:off x="0" y="692150"/>
            <a:ext cx="9144000" cy="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61445" name="Text Box 5"/>
          <p:cNvSpPr txBox="1">
            <a:spLocks noChangeArrowheads="1"/>
          </p:cNvSpPr>
          <p:nvPr/>
        </p:nvSpPr>
        <p:spPr bwMode="auto">
          <a:xfrm>
            <a:off x="1295400" y="561975"/>
            <a:ext cx="7391400" cy="531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ctr">
              <a:lnSpc>
                <a:spcPct val="150000"/>
              </a:lnSpc>
            </a:pPr>
            <a:r>
              <a:rPr lang="pt-BR" sz="2800" b="1" u="sng" dirty="0">
                <a:cs typeface="Times New Roman" pitchFamily="18" charset="0"/>
              </a:rPr>
              <a:t>Despesas por fonte – Assistência Social</a:t>
            </a:r>
          </a:p>
          <a:p>
            <a:pPr marL="457200" indent="-457200" algn="ctr">
              <a:lnSpc>
                <a:spcPct val="150000"/>
              </a:lnSpc>
            </a:pPr>
            <a:r>
              <a:rPr lang="pt-BR" sz="1600" b="1" u="sng" dirty="0">
                <a:cs typeface="Times New Roman" pitchFamily="18" charset="0"/>
              </a:rPr>
              <a:t>Janeiro à </a:t>
            </a:r>
            <a:r>
              <a:rPr lang="pt-BR" sz="1600" b="1" u="sng" dirty="0" smtClean="0">
                <a:cs typeface="Times New Roman" pitchFamily="18" charset="0"/>
              </a:rPr>
              <a:t>Abril </a:t>
            </a:r>
            <a:r>
              <a:rPr lang="pt-BR" sz="1600" b="1" u="sng" dirty="0">
                <a:cs typeface="Times New Roman" pitchFamily="18" charset="0"/>
              </a:rPr>
              <a:t>de </a:t>
            </a:r>
            <a:r>
              <a:rPr lang="pt-BR" sz="1600" b="1" u="sng" dirty="0" smtClean="0">
                <a:cs typeface="Times New Roman" pitchFamily="18" charset="0"/>
              </a:rPr>
              <a:t>2021</a:t>
            </a:r>
            <a:endParaRPr lang="pt-BR" sz="16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16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</p:txBody>
      </p:sp>
      <p:sp>
        <p:nvSpPr>
          <p:cNvPr id="61477" name="Text Box 37"/>
          <p:cNvSpPr txBox="1">
            <a:spLocks noChangeArrowheads="1"/>
          </p:cNvSpPr>
          <p:nvPr/>
        </p:nvSpPr>
        <p:spPr bwMode="auto">
          <a:xfrm>
            <a:off x="0" y="188913"/>
            <a:ext cx="8675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 dirty="0">
                <a:solidFill>
                  <a:schemeClr val="accent2"/>
                </a:solidFill>
              </a:rPr>
              <a:t>PREFEITURA MUNICIPAL DE </a:t>
            </a:r>
            <a:r>
              <a:rPr lang="pt-BR" b="1" dirty="0" smtClean="0">
                <a:solidFill>
                  <a:schemeClr val="accent2"/>
                </a:solidFill>
              </a:rPr>
              <a:t>GRANDES RIOS</a:t>
            </a:r>
            <a:endParaRPr lang="pt-BR" b="1" dirty="0">
              <a:solidFill>
                <a:schemeClr val="accent2"/>
              </a:solidFill>
            </a:endParaRPr>
          </a:p>
        </p:txBody>
      </p:sp>
      <p:graphicFrame>
        <p:nvGraphicFramePr>
          <p:cNvPr id="61532" name="Group 92"/>
          <p:cNvGraphicFramePr>
            <a:graphicFrameLocks noGrp="1"/>
          </p:cNvGraphicFramePr>
          <p:nvPr>
            <p:ph/>
          </p:nvPr>
        </p:nvGraphicFramePr>
        <p:xfrm>
          <a:off x="828675" y="1844673"/>
          <a:ext cx="7743853" cy="3870343"/>
        </p:xfrm>
        <a:graphic>
          <a:graphicData uri="http://schemas.openxmlformats.org/drawingml/2006/table">
            <a:tbl>
              <a:tblPr/>
              <a:tblGrid>
                <a:gridCol w="5770225"/>
                <a:gridCol w="1973628"/>
              </a:tblGrid>
              <a:tr h="47892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Receita</a:t>
                      </a:r>
                      <a:endParaRPr kumimoji="0" lang="pt-B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Valor R$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437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Recursos Livres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161.906,53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11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Proteçao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Social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Básica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(SUAS)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Fonte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934</a:t>
                      </a:r>
                      <a:endParaRPr kumimoji="0" lang="pt-B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36.925,99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918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Qualificaçao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Gestão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SUAS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Fonte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936</a:t>
                      </a:r>
                      <a:endParaRPr kumimoji="0" lang="pt-B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0,00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918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Gestão do Programa Bolsa </a:t>
                      </a:r>
                      <a:r>
                        <a:rPr kumimoji="0" lang="pt-B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Familia</a:t>
                      </a: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Fonte 940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0,00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918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Proteção Social Especial Média complexidade  F. 938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1.277,10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918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FEAS  COVID 19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5.197,50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91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 O T A 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205.307,12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folHlink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pt-BR"/>
          </a:p>
        </p:txBody>
      </p:sp>
      <p:sp>
        <p:nvSpPr>
          <p:cNvPr id="118787" name="Line 3"/>
          <p:cNvSpPr>
            <a:spLocks noChangeShapeType="1"/>
          </p:cNvSpPr>
          <p:nvPr/>
        </p:nvSpPr>
        <p:spPr bwMode="auto">
          <a:xfrm>
            <a:off x="0" y="333375"/>
            <a:ext cx="9144000" cy="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18788" name="Text Box 4"/>
          <p:cNvSpPr txBox="1">
            <a:spLocks noChangeArrowheads="1"/>
          </p:cNvSpPr>
          <p:nvPr/>
        </p:nvSpPr>
        <p:spPr bwMode="auto">
          <a:xfrm>
            <a:off x="107950" y="260350"/>
            <a:ext cx="8785225" cy="155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ctr">
              <a:lnSpc>
                <a:spcPct val="150000"/>
              </a:lnSpc>
            </a:pPr>
            <a:r>
              <a:rPr lang="pt-BR" sz="2000" b="1" u="sng" dirty="0">
                <a:cs typeface="Times New Roman" pitchFamily="18" charset="0"/>
              </a:rPr>
              <a:t>DESPESAS COM EDUCAÇÃO POR CATEGORIA ECÔNOMICA</a:t>
            </a:r>
          </a:p>
          <a:p>
            <a:pPr marL="457200" indent="-457200" algn="ctr">
              <a:lnSpc>
                <a:spcPct val="150000"/>
              </a:lnSpc>
            </a:pPr>
            <a:r>
              <a:rPr lang="pt-BR" sz="1600" b="1" u="sng" dirty="0">
                <a:cs typeface="Times New Roman" pitchFamily="18" charset="0"/>
              </a:rPr>
              <a:t>Janeiro à </a:t>
            </a:r>
            <a:r>
              <a:rPr lang="pt-BR" sz="1600" b="1" u="sng" dirty="0" smtClean="0">
                <a:cs typeface="Times New Roman" pitchFamily="18" charset="0"/>
              </a:rPr>
              <a:t>Abril </a:t>
            </a:r>
            <a:r>
              <a:rPr lang="pt-BR" sz="1600" b="1" u="sng" dirty="0">
                <a:cs typeface="Times New Roman" pitchFamily="18" charset="0"/>
              </a:rPr>
              <a:t>de </a:t>
            </a:r>
            <a:r>
              <a:rPr lang="pt-BR" sz="1600" b="1" u="sng" dirty="0" smtClean="0">
                <a:cs typeface="Times New Roman" pitchFamily="18" charset="0"/>
              </a:rPr>
              <a:t>2021</a:t>
            </a:r>
            <a:endParaRPr lang="pt-BR" sz="16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</p:txBody>
      </p:sp>
      <p:sp>
        <p:nvSpPr>
          <p:cNvPr id="118830" name="Text Box 46"/>
          <p:cNvSpPr txBox="1">
            <a:spLocks noChangeArrowheads="1"/>
          </p:cNvSpPr>
          <p:nvPr/>
        </p:nvSpPr>
        <p:spPr bwMode="auto">
          <a:xfrm>
            <a:off x="0" y="-100013"/>
            <a:ext cx="8675688" cy="4572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 dirty="0">
                <a:solidFill>
                  <a:schemeClr val="accent2"/>
                </a:solidFill>
              </a:rPr>
              <a:t>PREFEITURA MUNICIPAL DE </a:t>
            </a:r>
            <a:r>
              <a:rPr lang="pt-BR" b="1" dirty="0" smtClean="0">
                <a:solidFill>
                  <a:schemeClr val="accent2"/>
                </a:solidFill>
              </a:rPr>
              <a:t>GRANDES RIOS</a:t>
            </a:r>
            <a:endParaRPr lang="pt-BR" b="1" dirty="0">
              <a:solidFill>
                <a:schemeClr val="accent2"/>
              </a:solidFill>
            </a:endParaRPr>
          </a:p>
        </p:txBody>
      </p:sp>
      <p:graphicFrame>
        <p:nvGraphicFramePr>
          <p:cNvPr id="118918" name="Group 134"/>
          <p:cNvGraphicFramePr>
            <a:graphicFrameLocks noGrp="1"/>
          </p:cNvGraphicFramePr>
          <p:nvPr>
            <p:ph/>
          </p:nvPr>
        </p:nvGraphicFramePr>
        <p:xfrm>
          <a:off x="685800" y="1463675"/>
          <a:ext cx="7772400" cy="4785995"/>
        </p:xfrm>
        <a:graphic>
          <a:graphicData uri="http://schemas.openxmlformats.org/drawingml/2006/table">
            <a:tbl>
              <a:tblPr/>
              <a:tblGrid>
                <a:gridCol w="5243522"/>
                <a:gridCol w="2528878"/>
              </a:tblGrid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Discriminação</a:t>
                      </a:r>
                      <a:endParaRPr kumimoji="0" lang="pt-B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Valor R$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Remuneração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/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vencimentos</a:t>
                      </a:r>
                      <a:endParaRPr kumimoji="0" lang="pt-B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1.188.911,17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Obrigacoes patronais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193.417,01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7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Diárias</a:t>
                      </a:r>
                      <a:endParaRPr kumimoji="0" lang="pt-B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0,00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Subvencoes</a:t>
                      </a: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Sociais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52.178,56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Material de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Consumo</a:t>
                      </a:r>
                      <a:endParaRPr kumimoji="0" lang="pt-B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25.583,39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Serviços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de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Terceiros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Pessoa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Física</a:t>
                      </a:r>
                      <a:endParaRPr kumimoji="0" lang="pt-B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2.625,00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Serviços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de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Terceiros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Pessoa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Jurídica</a:t>
                      </a:r>
                      <a:endParaRPr kumimoji="0" lang="pt-B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11.878,71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Serviços de T I e Comunicação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2.471,67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Passagens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e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Despesas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com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Locomoção</a:t>
                      </a:r>
                      <a:endParaRPr kumimoji="0" lang="pt-B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0,00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Obras e Instalações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0,00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Equipamento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e Material Permanente</a:t>
                      </a:r>
                      <a:endParaRPr kumimoji="0" lang="pt-B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1.753,00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71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 O T A 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1.285.401,50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ChangeArrowheads="1"/>
          </p:cNvSpPr>
          <p:nvPr/>
        </p:nvSpPr>
        <p:spPr bwMode="auto">
          <a:xfrm>
            <a:off x="0" y="26988"/>
            <a:ext cx="9144000" cy="6858000"/>
          </a:xfrm>
          <a:prstGeom prst="rect">
            <a:avLst/>
          </a:prstGeom>
          <a:solidFill>
            <a:schemeClr val="folHlink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pt-BR"/>
          </a:p>
        </p:txBody>
      </p:sp>
      <p:sp>
        <p:nvSpPr>
          <p:cNvPr id="60420" name="Line 4"/>
          <p:cNvSpPr>
            <a:spLocks noChangeShapeType="1"/>
          </p:cNvSpPr>
          <p:nvPr/>
        </p:nvSpPr>
        <p:spPr bwMode="auto">
          <a:xfrm>
            <a:off x="0" y="785794"/>
            <a:ext cx="9144000" cy="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60421" name="Text Box 5"/>
          <p:cNvSpPr txBox="1">
            <a:spLocks noChangeArrowheads="1"/>
          </p:cNvSpPr>
          <p:nvPr/>
        </p:nvSpPr>
        <p:spPr bwMode="auto">
          <a:xfrm>
            <a:off x="1295400" y="714356"/>
            <a:ext cx="7391400" cy="5038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ctr">
              <a:lnSpc>
                <a:spcPct val="150000"/>
              </a:lnSpc>
            </a:pPr>
            <a:r>
              <a:rPr lang="pt-BR" sz="2800" b="1" u="sng" dirty="0">
                <a:cs typeface="Times New Roman" pitchFamily="18" charset="0"/>
              </a:rPr>
              <a:t>DESPESAS COM EDUCAÇÃO POR FONTE</a:t>
            </a:r>
          </a:p>
          <a:p>
            <a:pPr marL="457200" indent="-457200" algn="ctr">
              <a:lnSpc>
                <a:spcPct val="150000"/>
              </a:lnSpc>
            </a:pPr>
            <a:r>
              <a:rPr lang="pt-BR" sz="2000" b="1" u="sng" dirty="0">
                <a:cs typeface="Times New Roman" pitchFamily="18" charset="0"/>
              </a:rPr>
              <a:t>Janeiro à </a:t>
            </a:r>
            <a:r>
              <a:rPr lang="pt-BR" sz="2000" b="1" u="sng" dirty="0" smtClean="0">
                <a:cs typeface="Times New Roman" pitchFamily="18" charset="0"/>
              </a:rPr>
              <a:t>Abril </a:t>
            </a:r>
            <a:r>
              <a:rPr lang="pt-BR" sz="2000" b="1" u="sng" dirty="0">
                <a:cs typeface="Times New Roman" pitchFamily="18" charset="0"/>
              </a:rPr>
              <a:t>de </a:t>
            </a:r>
            <a:r>
              <a:rPr lang="pt-BR" sz="2000" b="1" u="sng" dirty="0" smtClean="0">
                <a:cs typeface="Times New Roman" pitchFamily="18" charset="0"/>
              </a:rPr>
              <a:t>2021</a:t>
            </a:r>
            <a:endParaRPr lang="pt-BR" sz="20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</p:txBody>
      </p:sp>
      <p:graphicFrame>
        <p:nvGraphicFramePr>
          <p:cNvPr id="60485" name="Group 69"/>
          <p:cNvGraphicFramePr>
            <a:graphicFrameLocks noGrp="1"/>
          </p:cNvGraphicFramePr>
          <p:nvPr/>
        </p:nvGraphicFramePr>
        <p:xfrm>
          <a:off x="857225" y="1928802"/>
          <a:ext cx="7358114" cy="3738437"/>
        </p:xfrm>
        <a:graphic>
          <a:graphicData uri="http://schemas.openxmlformats.org/drawingml/2006/table">
            <a:tbl>
              <a:tblPr/>
              <a:tblGrid>
                <a:gridCol w="5500725"/>
                <a:gridCol w="1857389"/>
              </a:tblGrid>
              <a:tr h="4976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FONTE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Valor R$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45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FUNDEB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1.238.217,30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77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Recursos </a:t>
                      </a:r>
                      <a:r>
                        <a:rPr kumimoji="0" lang="pt-B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Vinc</a:t>
                      </a: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. Rec. Transferências 5%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24.432,19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77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Rec. vinculados as Rec. Impostos 25%    /   Livres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13.074,85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689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Recursos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MEC/ FNDE</a:t>
                      </a:r>
                      <a:endParaRPr kumimoji="0" lang="pt-B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9.677.16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689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Recursos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SEED</a:t>
                      </a:r>
                      <a:endParaRPr kumimoji="0" lang="pt-B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0,00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68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 O T A 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1.285.401,50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0474" name="Text Box 58"/>
          <p:cNvSpPr txBox="1">
            <a:spLocks noChangeArrowheads="1"/>
          </p:cNvSpPr>
          <p:nvPr/>
        </p:nvSpPr>
        <p:spPr bwMode="auto">
          <a:xfrm>
            <a:off x="0" y="188913"/>
            <a:ext cx="8675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 dirty="0">
                <a:solidFill>
                  <a:schemeClr val="accent2"/>
                </a:solidFill>
              </a:rPr>
              <a:t>PREFEITURA MUNICIPAL DE </a:t>
            </a:r>
            <a:r>
              <a:rPr lang="pt-BR" b="1" dirty="0" smtClean="0">
                <a:solidFill>
                  <a:schemeClr val="accent2"/>
                </a:solidFill>
              </a:rPr>
              <a:t>GRANDES RIOS</a:t>
            </a:r>
            <a:endParaRPr lang="pt-BR" b="1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ChangeArrowheads="1"/>
          </p:cNvSpPr>
          <p:nvPr/>
        </p:nvSpPr>
        <p:spPr bwMode="auto">
          <a:xfrm>
            <a:off x="0" y="26988"/>
            <a:ext cx="9144000" cy="6858000"/>
          </a:xfrm>
          <a:prstGeom prst="rect">
            <a:avLst/>
          </a:prstGeom>
          <a:solidFill>
            <a:schemeClr val="folHlink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pt-BR" dirty="0"/>
          </a:p>
        </p:txBody>
      </p:sp>
      <p:sp>
        <p:nvSpPr>
          <p:cNvPr id="79875" name="Line 3"/>
          <p:cNvSpPr>
            <a:spLocks noChangeShapeType="1"/>
          </p:cNvSpPr>
          <p:nvPr/>
        </p:nvSpPr>
        <p:spPr bwMode="auto">
          <a:xfrm>
            <a:off x="0" y="1066800"/>
            <a:ext cx="9144000" cy="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79898" name="Text Box 26"/>
          <p:cNvSpPr txBox="1">
            <a:spLocks noChangeArrowheads="1"/>
          </p:cNvSpPr>
          <p:nvPr/>
        </p:nvSpPr>
        <p:spPr bwMode="auto">
          <a:xfrm>
            <a:off x="1295400" y="981075"/>
            <a:ext cx="7391400" cy="5038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ctr">
              <a:lnSpc>
                <a:spcPct val="150000"/>
              </a:lnSpc>
            </a:pPr>
            <a:r>
              <a:rPr lang="en-US" sz="2800" b="1" u="sng" dirty="0">
                <a:cs typeface="Times New Roman" pitchFamily="18" charset="0"/>
              </a:rPr>
              <a:t>DESPESAS DO FUNDEB</a:t>
            </a: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r>
              <a:rPr lang="pt-BR" sz="2000" b="1" u="sng" dirty="0">
                <a:cs typeface="Times New Roman" pitchFamily="18" charset="0"/>
              </a:rPr>
              <a:t>Janeiro à </a:t>
            </a:r>
            <a:r>
              <a:rPr lang="pt-BR" sz="2000" b="1" u="sng" dirty="0" smtClean="0">
                <a:cs typeface="Times New Roman" pitchFamily="18" charset="0"/>
              </a:rPr>
              <a:t>Abril de 2021</a:t>
            </a:r>
            <a:endParaRPr lang="pt-BR" sz="20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</p:txBody>
      </p:sp>
      <p:graphicFrame>
        <p:nvGraphicFramePr>
          <p:cNvPr id="79899" name="Group 27"/>
          <p:cNvGraphicFramePr>
            <a:graphicFrameLocks noGrp="1"/>
          </p:cNvGraphicFramePr>
          <p:nvPr/>
        </p:nvGraphicFramePr>
        <p:xfrm>
          <a:off x="1476375" y="2349500"/>
          <a:ext cx="6696075" cy="2435226"/>
        </p:xfrm>
        <a:graphic>
          <a:graphicData uri="http://schemas.openxmlformats.org/drawingml/2006/table">
            <a:tbl>
              <a:tblPr/>
              <a:tblGrid>
                <a:gridCol w="3382963"/>
                <a:gridCol w="3313112"/>
              </a:tblGrid>
              <a:tr h="588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FONTE DE RECURSO</a:t>
                      </a:r>
                      <a:endParaRPr kumimoji="0" lang="pt-B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VALOR R$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5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FUNDEB 60%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867.552,38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5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FUNDEB 40%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370.664,92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62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 O T A 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1.238.217,30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79942" name="Group 70"/>
          <p:cNvGraphicFramePr>
            <a:graphicFrameLocks noGrp="1"/>
          </p:cNvGraphicFramePr>
          <p:nvPr/>
        </p:nvGraphicFramePr>
        <p:xfrm>
          <a:off x="1476375" y="4941888"/>
          <a:ext cx="6694488" cy="1536065"/>
        </p:xfrm>
        <a:graphic>
          <a:graphicData uri="http://schemas.openxmlformats.org/drawingml/2006/table">
            <a:tbl>
              <a:tblPr/>
              <a:tblGrid>
                <a:gridCol w="2879725"/>
                <a:gridCol w="2160588"/>
                <a:gridCol w="1654175"/>
              </a:tblGrid>
              <a:tr h="835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Limite Mínimo</a:t>
                      </a:r>
                      <a:endParaRPr kumimoji="0" lang="pt-BR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Aplicado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5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Remuneração dos profissionais magistério</a:t>
                      </a:r>
                      <a:endParaRPr kumimoji="0" lang="pt-BR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68,87%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9938" name="Text Box 66"/>
          <p:cNvSpPr txBox="1">
            <a:spLocks noChangeArrowheads="1"/>
          </p:cNvSpPr>
          <p:nvPr/>
        </p:nvSpPr>
        <p:spPr bwMode="auto">
          <a:xfrm>
            <a:off x="0" y="188913"/>
            <a:ext cx="8675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 dirty="0">
                <a:solidFill>
                  <a:schemeClr val="accent2"/>
                </a:solidFill>
              </a:rPr>
              <a:t>PREFEITURA MUNICIPAL DE </a:t>
            </a:r>
            <a:r>
              <a:rPr lang="pt-BR" b="1" dirty="0" smtClean="0">
                <a:solidFill>
                  <a:schemeClr val="accent2"/>
                </a:solidFill>
              </a:rPr>
              <a:t>GRANDES RIOS</a:t>
            </a:r>
            <a:endParaRPr lang="pt-BR" b="1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folHlink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pt-BR"/>
          </a:p>
        </p:txBody>
      </p:sp>
      <p:sp>
        <p:nvSpPr>
          <p:cNvPr id="62468" name="Line 4"/>
          <p:cNvSpPr>
            <a:spLocks noChangeShapeType="1"/>
          </p:cNvSpPr>
          <p:nvPr/>
        </p:nvSpPr>
        <p:spPr bwMode="auto">
          <a:xfrm>
            <a:off x="0" y="1066800"/>
            <a:ext cx="9144000" cy="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62469" name="Text Box 5"/>
          <p:cNvSpPr txBox="1">
            <a:spLocks noChangeArrowheads="1"/>
          </p:cNvSpPr>
          <p:nvPr/>
        </p:nvSpPr>
        <p:spPr bwMode="auto">
          <a:xfrm>
            <a:off x="1295400" y="1447800"/>
            <a:ext cx="7391400" cy="5724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ctr">
              <a:lnSpc>
                <a:spcPct val="150000"/>
              </a:lnSpc>
            </a:pPr>
            <a:r>
              <a:rPr lang="pt-BR" sz="2800" b="1" u="sng" dirty="0">
                <a:cs typeface="Times New Roman" pitchFamily="18" charset="0"/>
              </a:rPr>
              <a:t>GASTOS COM EDUCAÇÃO</a:t>
            </a:r>
          </a:p>
          <a:p>
            <a:pPr marL="457200" indent="-457200" algn="ctr">
              <a:lnSpc>
                <a:spcPct val="150000"/>
              </a:lnSpc>
            </a:pPr>
            <a:endParaRPr lang="pt-BR" sz="16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r>
              <a:rPr lang="pt-BR" sz="1600" b="1" u="sng" dirty="0">
                <a:cs typeface="Times New Roman" pitchFamily="18" charset="0"/>
              </a:rPr>
              <a:t>Janeiro à </a:t>
            </a:r>
            <a:r>
              <a:rPr lang="pt-BR" sz="1600" b="1" u="sng" dirty="0" smtClean="0">
                <a:cs typeface="Times New Roman" pitchFamily="18" charset="0"/>
              </a:rPr>
              <a:t>Abril </a:t>
            </a:r>
            <a:r>
              <a:rPr lang="pt-BR" sz="1600" b="1" u="sng" dirty="0">
                <a:cs typeface="Times New Roman" pitchFamily="18" charset="0"/>
              </a:rPr>
              <a:t>de </a:t>
            </a:r>
            <a:r>
              <a:rPr lang="pt-BR" sz="1600" b="1" u="sng" dirty="0" smtClean="0">
                <a:cs typeface="Times New Roman" pitchFamily="18" charset="0"/>
              </a:rPr>
              <a:t>2021</a:t>
            </a:r>
            <a:endParaRPr lang="pt-BR" sz="16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16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</p:txBody>
      </p:sp>
      <p:graphicFrame>
        <p:nvGraphicFramePr>
          <p:cNvPr id="62499" name="Group 35"/>
          <p:cNvGraphicFramePr>
            <a:graphicFrameLocks noGrp="1"/>
          </p:cNvGraphicFramePr>
          <p:nvPr/>
        </p:nvGraphicFramePr>
        <p:xfrm>
          <a:off x="1447800" y="3571876"/>
          <a:ext cx="6934200" cy="1873249"/>
        </p:xfrm>
        <a:graphic>
          <a:graphicData uri="http://schemas.openxmlformats.org/drawingml/2006/table">
            <a:tbl>
              <a:tblPr/>
              <a:tblGrid>
                <a:gridCol w="2209800"/>
                <a:gridCol w="2590800"/>
                <a:gridCol w="2133600"/>
              </a:tblGrid>
              <a:tr h="8622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Limite mínimo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Aplicação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109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Educação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25%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20,04%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2502" name="Text Box 38"/>
          <p:cNvSpPr txBox="1">
            <a:spLocks noChangeArrowheads="1"/>
          </p:cNvSpPr>
          <p:nvPr/>
        </p:nvSpPr>
        <p:spPr bwMode="auto">
          <a:xfrm>
            <a:off x="0" y="188913"/>
            <a:ext cx="8675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 dirty="0">
                <a:solidFill>
                  <a:schemeClr val="accent2"/>
                </a:solidFill>
              </a:rPr>
              <a:t>PREFEITURA MUNICIPAL DE </a:t>
            </a:r>
            <a:r>
              <a:rPr lang="pt-BR" b="1" dirty="0" smtClean="0">
                <a:solidFill>
                  <a:schemeClr val="accent2"/>
                </a:solidFill>
              </a:rPr>
              <a:t>GRANDES RIOS</a:t>
            </a:r>
            <a:endParaRPr lang="pt-BR" b="1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folHlink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pt-BR"/>
          </a:p>
        </p:txBody>
      </p:sp>
      <p:graphicFrame>
        <p:nvGraphicFramePr>
          <p:cNvPr id="130161" name="Group 113"/>
          <p:cNvGraphicFramePr>
            <a:graphicFrameLocks noGrp="1"/>
          </p:cNvGraphicFramePr>
          <p:nvPr/>
        </p:nvGraphicFramePr>
        <p:xfrm>
          <a:off x="971550" y="500042"/>
          <a:ext cx="7172350" cy="5929350"/>
        </p:xfrm>
        <a:graphic>
          <a:graphicData uri="http://schemas.openxmlformats.org/drawingml/2006/table">
            <a:tbl>
              <a:tblPr/>
              <a:tblGrid>
                <a:gridCol w="4432899"/>
                <a:gridCol w="2739451"/>
              </a:tblGrid>
              <a:tr h="423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Receita Orçamentária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Arrecadada</a:t>
                      </a:r>
                      <a:endParaRPr kumimoji="0" lang="pt-B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3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ISS</a:t>
                      </a:r>
                      <a:endParaRPr kumimoji="0" lang="pt-B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48.917,47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3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IPTU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11.034,24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3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ITBI</a:t>
                      </a:r>
                      <a:endParaRPr kumimoji="0" lang="pt-B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8.300,00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3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TAXAS</a:t>
                      </a:r>
                      <a:endParaRPr kumimoji="0" lang="pt-B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355,00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3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FPM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3.197.080,04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3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ITR</a:t>
                      </a:r>
                      <a:endParaRPr kumimoji="0" lang="pt-B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15.843,50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3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FUNDO ESPECIAL PETROLEO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58.846,97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3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ICMS</a:t>
                      </a:r>
                      <a:endParaRPr kumimoji="0" lang="pt-B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1.011.271,55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3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IPVA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258.029,13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3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DEDUÇÃO FUNDEB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1.126.893,77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3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FUNDEB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1.259.635,88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3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Fundo Exportação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12.336,01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3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CIDE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2.343,22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0140" name="Text Box 92"/>
          <p:cNvSpPr txBox="1">
            <a:spLocks noChangeArrowheads="1"/>
          </p:cNvSpPr>
          <p:nvPr/>
        </p:nvSpPr>
        <p:spPr bwMode="auto">
          <a:xfrm>
            <a:off x="971550" y="-4780"/>
            <a:ext cx="8172450" cy="1004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b="1" u="sng" dirty="0"/>
              <a:t>PRINCIPAIS RECEITAS ARRECADAS </a:t>
            </a:r>
          </a:p>
          <a:p>
            <a:pPr>
              <a:spcBef>
                <a:spcPct val="50000"/>
              </a:spcBef>
            </a:pPr>
            <a:endParaRPr lang="pt-BR" b="1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ext Box 2"/>
          <p:cNvSpPr txBox="1">
            <a:spLocks noChangeArrowheads="1"/>
          </p:cNvSpPr>
          <p:nvPr/>
        </p:nvSpPr>
        <p:spPr bwMode="auto">
          <a:xfrm>
            <a:off x="214313" y="1400175"/>
            <a:ext cx="8548687" cy="4727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ctr"/>
            <a:r>
              <a:rPr lang="pt-BR" sz="2800" b="1" u="sng">
                <a:cs typeface="Times New Roman" pitchFamily="18" charset="0"/>
              </a:rPr>
              <a:t>MANDAMENTO LEGAL</a:t>
            </a:r>
          </a:p>
          <a:p>
            <a:pPr marL="457200" indent="-457200" algn="ctr"/>
            <a:endParaRPr lang="pt-BR" sz="2800" b="1" u="sng">
              <a:cs typeface="Times New Roman" pitchFamily="18" charset="0"/>
            </a:endParaRPr>
          </a:p>
          <a:p>
            <a:pPr marL="457200" indent="-457200"/>
            <a:r>
              <a:rPr lang="pt-BR" sz="2800">
                <a:cs typeface="Times New Roman" pitchFamily="18" charset="0"/>
              </a:rPr>
              <a:t>     Art.. 48 da Lei de Responsabilidade Fiscal</a:t>
            </a:r>
          </a:p>
          <a:p>
            <a:pPr marL="457200" indent="-457200"/>
            <a:r>
              <a:rPr lang="pt-BR" sz="2800">
                <a:cs typeface="Times New Roman" pitchFamily="18" charset="0"/>
              </a:rPr>
              <a:t>     </a:t>
            </a:r>
            <a:r>
              <a:rPr lang="pt-BR" sz="2800" b="1">
                <a:cs typeface="Times New Roman" pitchFamily="18" charset="0"/>
              </a:rPr>
              <a:t> </a:t>
            </a:r>
            <a:endParaRPr lang="pt-BR" sz="2800">
              <a:cs typeface="Times New Roman" pitchFamily="18" charset="0"/>
            </a:endParaRPr>
          </a:p>
          <a:p>
            <a:pPr marL="457200" indent="-457200">
              <a:buFontTx/>
              <a:buChar char="-"/>
            </a:pPr>
            <a:r>
              <a:rPr lang="pt-BR" sz="2800" b="1" u="sng">
                <a:latin typeface="Arial" charset="0"/>
                <a:cs typeface="Times New Roman" pitchFamily="18" charset="0"/>
              </a:rPr>
              <a:t>Parágrafo único.</a:t>
            </a:r>
            <a:r>
              <a:rPr lang="pt-BR" sz="2800" b="1">
                <a:latin typeface="Arial" charset="0"/>
                <a:cs typeface="Times New Roman" pitchFamily="18" charset="0"/>
              </a:rPr>
              <a:t> A transparência será assegurada também mediante incentivo à participação popular e realização de audiências públicas, durante os processos de elaboração e de discussão dos planos, lei de diretrizes orçamentárias e orçamentos</a:t>
            </a:r>
            <a:r>
              <a:rPr lang="pt-BR" sz="2800" b="1">
                <a:cs typeface="Times New Roman" pitchFamily="18" charset="0"/>
              </a:rPr>
              <a:t> </a:t>
            </a:r>
          </a:p>
          <a:p>
            <a:pPr marL="457200" indent="-457200"/>
            <a:endParaRPr lang="pt-BR"/>
          </a:p>
        </p:txBody>
      </p:sp>
      <p:sp>
        <p:nvSpPr>
          <p:cNvPr id="41987" name="Rectangle 3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folHlink"/>
          </a:solidFill>
          <a:ln w="2857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pt-BR"/>
          </a:p>
        </p:txBody>
      </p:sp>
      <p:sp>
        <p:nvSpPr>
          <p:cNvPr id="41988" name="Text Box 4"/>
          <p:cNvSpPr txBox="1">
            <a:spLocks noChangeArrowheads="1"/>
          </p:cNvSpPr>
          <p:nvPr/>
        </p:nvSpPr>
        <p:spPr bwMode="auto">
          <a:xfrm>
            <a:off x="366713" y="1142984"/>
            <a:ext cx="8548687" cy="1508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 algn="ctr"/>
            <a:r>
              <a:rPr lang="pt-BR" sz="2800" b="1" u="sng" dirty="0">
                <a:cs typeface="Times New Roman" pitchFamily="18" charset="0"/>
              </a:rPr>
              <a:t>MANDAMENTO LEGAL</a:t>
            </a:r>
          </a:p>
          <a:p>
            <a:pPr marL="457200" indent="-457200" algn="ctr"/>
            <a:endParaRPr lang="pt-BR" sz="2800" b="1" u="sng" dirty="0">
              <a:cs typeface="Times New Roman" pitchFamily="18" charset="0"/>
            </a:endParaRPr>
          </a:p>
          <a:p>
            <a:pPr marL="457200" indent="-457200"/>
            <a:r>
              <a:rPr lang="pt-BR" sz="1800" dirty="0" smtClean="0">
                <a:cs typeface="Times New Roman" pitchFamily="18" charset="0"/>
              </a:rPr>
              <a:t>     § 4°  do Art</a:t>
            </a:r>
            <a:r>
              <a:rPr lang="pt-BR" sz="1800" dirty="0">
                <a:cs typeface="Times New Roman" pitchFamily="18" charset="0"/>
              </a:rPr>
              <a:t>.. 9º da Lei de Responsabilidade Fiscal</a:t>
            </a:r>
          </a:p>
          <a:p>
            <a:pPr marL="457200" indent="-457200">
              <a:buFontTx/>
              <a:buChar char="-"/>
            </a:pPr>
            <a:endParaRPr lang="pt-BR" sz="1800" b="1" dirty="0">
              <a:cs typeface="Times New Roman" pitchFamily="18" charset="0"/>
            </a:endParaRPr>
          </a:p>
        </p:txBody>
      </p:sp>
      <p:sp>
        <p:nvSpPr>
          <p:cNvPr id="41990" name="Line 6"/>
          <p:cNvSpPr>
            <a:spLocks noChangeShapeType="1"/>
          </p:cNvSpPr>
          <p:nvPr/>
        </p:nvSpPr>
        <p:spPr bwMode="auto">
          <a:xfrm>
            <a:off x="0" y="990600"/>
            <a:ext cx="9144000" cy="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41995" name="Text Box 11"/>
          <p:cNvSpPr txBox="1">
            <a:spLocks noChangeArrowheads="1"/>
          </p:cNvSpPr>
          <p:nvPr/>
        </p:nvSpPr>
        <p:spPr bwMode="auto">
          <a:xfrm>
            <a:off x="0" y="188913"/>
            <a:ext cx="8675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 dirty="0">
                <a:solidFill>
                  <a:schemeClr val="accent2"/>
                </a:solidFill>
              </a:rPr>
              <a:t>PREFEITURA MUNICIPAL DE </a:t>
            </a:r>
            <a:r>
              <a:rPr lang="pt-BR" b="1" dirty="0" smtClean="0">
                <a:solidFill>
                  <a:schemeClr val="accent2"/>
                </a:solidFill>
              </a:rPr>
              <a:t>GRANDES RIOS</a:t>
            </a:r>
            <a:endParaRPr lang="pt-BR" b="1" dirty="0">
              <a:solidFill>
                <a:schemeClr val="accent2"/>
              </a:solidFill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366713" y="2874435"/>
            <a:ext cx="8548687" cy="4278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 algn="ctr"/>
            <a:r>
              <a:rPr lang="en-US" sz="2800" b="1" u="sng" dirty="0">
                <a:cs typeface="Times New Roman" pitchFamily="18" charset="0"/>
              </a:rPr>
              <a:t>BASE LEGAL</a:t>
            </a:r>
            <a:endParaRPr lang="pt-BR" sz="2800" b="1" u="sng" dirty="0">
              <a:cs typeface="Times New Roman" pitchFamily="18" charset="0"/>
            </a:endParaRPr>
          </a:p>
          <a:p>
            <a:pPr marL="457200" indent="-457200" algn="ctr"/>
            <a:endParaRPr lang="pt-BR" sz="2800" b="1" u="sng" dirty="0">
              <a:cs typeface="Times New Roman" pitchFamily="18" charset="0"/>
            </a:endParaRPr>
          </a:p>
          <a:p>
            <a:pPr marL="457200" indent="-457200">
              <a:lnSpc>
                <a:spcPct val="120000"/>
              </a:lnSpc>
              <a:buFontTx/>
              <a:buChar char="-"/>
            </a:pPr>
            <a:r>
              <a:rPr lang="pt-BR" sz="2000" b="1" dirty="0" smtClean="0">
                <a:latin typeface="Arial" charset="0"/>
                <a:cs typeface="Times New Roman" pitchFamily="18" charset="0"/>
              </a:rPr>
              <a:t>Constituição Federal</a:t>
            </a:r>
          </a:p>
          <a:p>
            <a:pPr marL="457200" indent="-457200">
              <a:lnSpc>
                <a:spcPct val="120000"/>
              </a:lnSpc>
              <a:buFontTx/>
              <a:buChar char="-"/>
            </a:pPr>
            <a:r>
              <a:rPr lang="en-US" sz="2000" b="1" dirty="0" smtClean="0">
                <a:latin typeface="Arial" charset="0"/>
                <a:cs typeface="Times New Roman" pitchFamily="18" charset="0"/>
              </a:rPr>
              <a:t>Lei </a:t>
            </a:r>
            <a:r>
              <a:rPr lang="en-US" sz="2000" b="1" dirty="0" err="1">
                <a:latin typeface="Arial" charset="0"/>
                <a:cs typeface="Times New Roman" pitchFamily="18" charset="0"/>
              </a:rPr>
              <a:t>Complementar</a:t>
            </a:r>
            <a:r>
              <a:rPr lang="en-US" sz="2000" b="1" dirty="0">
                <a:latin typeface="Arial" charset="0"/>
                <a:cs typeface="Times New Roman" pitchFamily="18" charset="0"/>
              </a:rPr>
              <a:t> n</a:t>
            </a:r>
            <a:r>
              <a:rPr lang="en-US" sz="2000" b="1" dirty="0">
                <a:latin typeface="Arial" charset="0"/>
                <a:cs typeface="Arial" charset="0"/>
              </a:rPr>
              <a:t>° 101/00 (LRF)</a:t>
            </a:r>
          </a:p>
          <a:p>
            <a:pPr marL="457200" indent="-457200">
              <a:lnSpc>
                <a:spcPct val="120000"/>
              </a:lnSpc>
              <a:buFontTx/>
              <a:buChar char="-"/>
            </a:pPr>
            <a:r>
              <a:rPr lang="en-US" sz="2000" b="1" dirty="0">
                <a:latin typeface="Arial" charset="0"/>
                <a:cs typeface="Arial" charset="0"/>
              </a:rPr>
              <a:t>Lei Federal n° 4.320/64</a:t>
            </a:r>
          </a:p>
          <a:p>
            <a:pPr marL="457200" indent="-457200">
              <a:lnSpc>
                <a:spcPct val="120000"/>
              </a:lnSpc>
              <a:buFontTx/>
              <a:buChar char="-"/>
            </a:pPr>
            <a:r>
              <a:rPr lang="en-US" sz="2000" b="1" dirty="0">
                <a:latin typeface="Arial" charset="0"/>
                <a:cs typeface="Arial" charset="0"/>
              </a:rPr>
              <a:t>Lei </a:t>
            </a:r>
            <a:r>
              <a:rPr lang="en-US" sz="2000" b="1" dirty="0" err="1">
                <a:latin typeface="Arial" charset="0"/>
                <a:cs typeface="Arial" charset="0"/>
              </a:rPr>
              <a:t>Orgânica</a:t>
            </a:r>
            <a:r>
              <a:rPr lang="en-US" sz="2000" b="1" dirty="0">
                <a:latin typeface="Arial" charset="0"/>
                <a:cs typeface="Arial" charset="0"/>
              </a:rPr>
              <a:t> do </a:t>
            </a:r>
            <a:r>
              <a:rPr lang="en-US" sz="2000" b="1" dirty="0" err="1">
                <a:latin typeface="Arial" charset="0"/>
                <a:cs typeface="Arial" charset="0"/>
              </a:rPr>
              <a:t>Município</a:t>
            </a:r>
            <a:endParaRPr lang="en-US" sz="2000" b="1" dirty="0">
              <a:latin typeface="Arial" charset="0"/>
              <a:cs typeface="Arial" charset="0"/>
            </a:endParaRPr>
          </a:p>
          <a:p>
            <a:pPr marL="457200" indent="-457200">
              <a:lnSpc>
                <a:spcPct val="120000"/>
              </a:lnSpc>
              <a:buFontTx/>
              <a:buChar char="-"/>
            </a:pPr>
            <a:r>
              <a:rPr lang="en-US" sz="2000" b="1" dirty="0">
                <a:latin typeface="Arial" charset="0"/>
                <a:cs typeface="Arial" charset="0"/>
              </a:rPr>
              <a:t>Lei Municipal </a:t>
            </a:r>
            <a:r>
              <a:rPr lang="en-US" sz="2000" b="1" dirty="0" smtClean="0">
                <a:latin typeface="Arial" charset="0"/>
                <a:cs typeface="Arial" charset="0"/>
              </a:rPr>
              <a:t> PPA 2018-2021</a:t>
            </a:r>
            <a:endParaRPr lang="en-US" sz="2000" b="1" dirty="0">
              <a:latin typeface="Arial" charset="0"/>
              <a:cs typeface="Arial" charset="0"/>
            </a:endParaRPr>
          </a:p>
          <a:p>
            <a:pPr marL="457200" indent="-457200">
              <a:lnSpc>
                <a:spcPct val="120000"/>
              </a:lnSpc>
              <a:buFontTx/>
              <a:buChar char="-"/>
            </a:pPr>
            <a:r>
              <a:rPr lang="en-US" sz="2000" b="1" dirty="0">
                <a:latin typeface="Arial" charset="0"/>
                <a:cs typeface="Arial" charset="0"/>
              </a:rPr>
              <a:t>Lei Municipal </a:t>
            </a:r>
            <a:r>
              <a:rPr lang="en-US" sz="2000" b="1" dirty="0" smtClean="0">
                <a:latin typeface="Arial" charset="0"/>
                <a:cs typeface="Arial" charset="0"/>
              </a:rPr>
              <a:t> </a:t>
            </a:r>
            <a:r>
              <a:rPr lang="en-US" sz="2000" b="1" dirty="0">
                <a:latin typeface="Arial" charset="0"/>
                <a:cs typeface="Arial" charset="0"/>
              </a:rPr>
              <a:t>LDO </a:t>
            </a:r>
            <a:r>
              <a:rPr lang="en-US" sz="2000" b="1" dirty="0" smtClean="0">
                <a:latin typeface="Arial" charset="0"/>
                <a:cs typeface="Arial" charset="0"/>
              </a:rPr>
              <a:t>2021</a:t>
            </a:r>
            <a:endParaRPr lang="en-US" sz="2000" b="1" dirty="0">
              <a:latin typeface="Arial" charset="0"/>
              <a:cs typeface="Arial" charset="0"/>
            </a:endParaRPr>
          </a:p>
          <a:p>
            <a:pPr marL="457200" indent="-457200">
              <a:lnSpc>
                <a:spcPct val="120000"/>
              </a:lnSpc>
              <a:buFontTx/>
              <a:buChar char="-"/>
            </a:pPr>
            <a:r>
              <a:rPr lang="en-US" sz="2000" b="1" dirty="0">
                <a:latin typeface="Arial" charset="0"/>
                <a:cs typeface="Arial" charset="0"/>
              </a:rPr>
              <a:t>Lei Municipal </a:t>
            </a:r>
            <a:r>
              <a:rPr lang="en-US" sz="2000" b="1" dirty="0" smtClean="0">
                <a:latin typeface="Arial" charset="0"/>
                <a:cs typeface="Arial" charset="0"/>
              </a:rPr>
              <a:t> </a:t>
            </a:r>
            <a:r>
              <a:rPr lang="en-US" sz="2000" b="1" dirty="0">
                <a:latin typeface="Arial" charset="0"/>
                <a:cs typeface="Arial" charset="0"/>
              </a:rPr>
              <a:t>LOA </a:t>
            </a:r>
            <a:r>
              <a:rPr lang="en-US" sz="2000" b="1" dirty="0" smtClean="0">
                <a:latin typeface="Arial" charset="0"/>
                <a:cs typeface="Arial" charset="0"/>
              </a:rPr>
              <a:t>2021</a:t>
            </a:r>
            <a:endParaRPr lang="en-US" sz="2000" b="1" dirty="0">
              <a:latin typeface="Arial" charset="0"/>
              <a:cs typeface="Arial" charset="0"/>
            </a:endParaRPr>
          </a:p>
          <a:p>
            <a:pPr marL="457200" indent="-457200">
              <a:lnSpc>
                <a:spcPct val="120000"/>
              </a:lnSpc>
              <a:buFontTx/>
              <a:buChar char="-"/>
            </a:pPr>
            <a:endParaRPr lang="pt-BR" sz="2000" b="1" dirty="0">
              <a:cs typeface="Times New Roman" pitchFamily="18" charset="0"/>
            </a:endParaRPr>
          </a:p>
          <a:p>
            <a:pPr marL="457200" indent="-457200"/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9332" name="Rectangle 4"/>
          <p:cNvSpPr>
            <a:spLocks noChangeArrowheads="1"/>
          </p:cNvSpPr>
          <p:nvPr/>
        </p:nvSpPr>
        <p:spPr bwMode="auto">
          <a:xfrm>
            <a:off x="4479925" y="3048000"/>
            <a:ext cx="1841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pt-BR" sz="4400">
              <a:solidFill>
                <a:schemeClr val="tx2"/>
              </a:solidFill>
            </a:endParaRPr>
          </a:p>
        </p:txBody>
      </p:sp>
      <p:sp>
        <p:nvSpPr>
          <p:cNvPr id="99333" name="Rectangle 5"/>
          <p:cNvSpPr>
            <a:spLocks noChangeArrowheads="1"/>
          </p:cNvSpPr>
          <p:nvPr/>
        </p:nvSpPr>
        <p:spPr bwMode="auto">
          <a:xfrm>
            <a:off x="0" y="-26988"/>
            <a:ext cx="9144000" cy="6858001"/>
          </a:xfrm>
          <a:prstGeom prst="rect">
            <a:avLst/>
          </a:prstGeom>
          <a:solidFill>
            <a:schemeClr val="folHlink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BR">
                <a:cs typeface="Times New Roman" pitchFamily="18" charset="0"/>
              </a:rPr>
              <a:t> </a:t>
            </a:r>
          </a:p>
          <a:p>
            <a:pPr algn="ctr"/>
            <a:r>
              <a:rPr lang="pt-BR">
                <a:cs typeface="Times New Roman" pitchFamily="18" charset="0"/>
              </a:rPr>
              <a:t> </a:t>
            </a:r>
          </a:p>
          <a:p>
            <a:pPr algn="ctr"/>
            <a:endParaRPr lang="pt-BR">
              <a:cs typeface="Times New Roman" pitchFamily="18" charset="0"/>
            </a:endParaRPr>
          </a:p>
        </p:txBody>
      </p:sp>
      <p:sp>
        <p:nvSpPr>
          <p:cNvPr id="99334" name="Line 6"/>
          <p:cNvSpPr>
            <a:spLocks noChangeShapeType="1"/>
          </p:cNvSpPr>
          <p:nvPr/>
        </p:nvSpPr>
        <p:spPr bwMode="auto">
          <a:xfrm>
            <a:off x="0" y="692150"/>
            <a:ext cx="9144000" cy="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99335" name="Text Box 7"/>
          <p:cNvSpPr txBox="1">
            <a:spLocks noChangeArrowheads="1"/>
          </p:cNvSpPr>
          <p:nvPr/>
        </p:nvSpPr>
        <p:spPr bwMode="auto">
          <a:xfrm>
            <a:off x="1219200" y="1828800"/>
            <a:ext cx="685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pt-BR">
              <a:solidFill>
                <a:schemeClr val="bg1"/>
              </a:solidFill>
            </a:endParaRPr>
          </a:p>
        </p:txBody>
      </p:sp>
      <p:sp>
        <p:nvSpPr>
          <p:cNvPr id="99336" name="Text Box 8"/>
          <p:cNvSpPr txBox="1">
            <a:spLocks noChangeArrowheads="1"/>
          </p:cNvSpPr>
          <p:nvPr/>
        </p:nvSpPr>
        <p:spPr bwMode="auto">
          <a:xfrm>
            <a:off x="304800" y="1295400"/>
            <a:ext cx="8534400" cy="5386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</p:txBody>
      </p:sp>
      <p:graphicFrame>
        <p:nvGraphicFramePr>
          <p:cNvPr id="99456" name="Group 128"/>
          <p:cNvGraphicFramePr>
            <a:graphicFrameLocks noGrp="1"/>
          </p:cNvGraphicFramePr>
          <p:nvPr/>
        </p:nvGraphicFramePr>
        <p:xfrm>
          <a:off x="755650" y="1557338"/>
          <a:ext cx="7777163" cy="4754880"/>
        </p:xfrm>
        <a:graphic>
          <a:graphicData uri="http://schemas.openxmlformats.org/drawingml/2006/table">
            <a:tbl>
              <a:tblPr/>
              <a:tblGrid>
                <a:gridCol w="3960813"/>
                <a:gridCol w="1800225"/>
                <a:gridCol w="2016125"/>
              </a:tblGrid>
              <a:tr h="2841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Receita Orçamentária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Prevista</a:t>
                      </a:r>
                      <a:endParaRPr kumimoji="0" lang="pt-B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Arrecadada</a:t>
                      </a:r>
                      <a:endParaRPr kumimoji="0" lang="pt-B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8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RECEITAS CORRENTES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6.695.000,00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6.128.042,58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4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Receita Tributária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150.000,00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63.837,15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4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Receita Contribuições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85.000,00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33.656,17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4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Receita Patrimonial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55.000,00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29.660,19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5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Receita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de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Serviços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/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Agropecuária</a:t>
                      </a:r>
                      <a:endParaRPr kumimoji="0" lang="pt-B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5.000,00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0,00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4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Transferências Correntes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6.350.000,00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5.993.617,32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4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Outras receitas correntes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50.000,00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7.271,75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4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RECEITAS DE CAPITAL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200.000,00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0,00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4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Operações de Crédito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0,00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0,00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4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Alienação de Bens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0,00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0,00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4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Transferências de Capital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200.000,00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0,00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41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TOTAL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6.895.000,00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6.128.042,58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9391" name="Text Box 63"/>
          <p:cNvSpPr txBox="1">
            <a:spLocks noChangeArrowheads="1"/>
          </p:cNvSpPr>
          <p:nvPr/>
        </p:nvSpPr>
        <p:spPr bwMode="auto">
          <a:xfrm>
            <a:off x="971550" y="908050"/>
            <a:ext cx="7453313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 u="sng" dirty="0"/>
              <a:t>RECEITA TOTAL ARRECADADA – Exercício </a:t>
            </a:r>
            <a:r>
              <a:rPr lang="pt-BR" b="1" u="sng" dirty="0" smtClean="0"/>
              <a:t>2021</a:t>
            </a:r>
            <a:endParaRPr lang="pt-BR" b="1" u="sng" dirty="0"/>
          </a:p>
          <a:p>
            <a:pPr>
              <a:spcBef>
                <a:spcPct val="50000"/>
              </a:spcBef>
            </a:pPr>
            <a:endParaRPr lang="pt-BR" b="1" u="sng" dirty="0"/>
          </a:p>
        </p:txBody>
      </p:sp>
      <p:sp>
        <p:nvSpPr>
          <p:cNvPr id="99403" name="Text Box 75"/>
          <p:cNvSpPr txBox="1">
            <a:spLocks noChangeArrowheads="1"/>
          </p:cNvSpPr>
          <p:nvPr/>
        </p:nvSpPr>
        <p:spPr bwMode="auto">
          <a:xfrm>
            <a:off x="0" y="188913"/>
            <a:ext cx="8675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 dirty="0">
                <a:solidFill>
                  <a:schemeClr val="accent2"/>
                </a:solidFill>
              </a:rPr>
              <a:t>PREFEITURA MUNICIPAL DE </a:t>
            </a:r>
            <a:r>
              <a:rPr lang="pt-BR" b="1" dirty="0" smtClean="0">
                <a:solidFill>
                  <a:schemeClr val="accent2"/>
                </a:solidFill>
              </a:rPr>
              <a:t>GRANDES RIOS</a:t>
            </a:r>
            <a:endParaRPr lang="pt-BR" b="1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306" name="Rectangle 17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8132" name="Rectangle 4"/>
          <p:cNvSpPr>
            <a:spLocks noChangeArrowheads="1"/>
          </p:cNvSpPr>
          <p:nvPr/>
        </p:nvSpPr>
        <p:spPr bwMode="auto">
          <a:xfrm>
            <a:off x="4479925" y="3048000"/>
            <a:ext cx="1841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pt-BR" sz="4400">
              <a:solidFill>
                <a:schemeClr val="tx2"/>
              </a:solidFill>
            </a:endParaRPr>
          </a:p>
        </p:txBody>
      </p:sp>
      <p:sp>
        <p:nvSpPr>
          <p:cNvPr id="48133" name="Rectangle 5"/>
          <p:cNvSpPr>
            <a:spLocks noChangeArrowheads="1"/>
          </p:cNvSpPr>
          <p:nvPr/>
        </p:nvSpPr>
        <p:spPr bwMode="auto">
          <a:xfrm>
            <a:off x="0" y="26988"/>
            <a:ext cx="9144000" cy="6858000"/>
          </a:xfrm>
          <a:prstGeom prst="rect">
            <a:avLst/>
          </a:prstGeom>
          <a:solidFill>
            <a:schemeClr val="folHlink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BR">
                <a:cs typeface="Times New Roman" pitchFamily="18" charset="0"/>
              </a:rPr>
              <a:t> </a:t>
            </a:r>
          </a:p>
          <a:p>
            <a:pPr algn="ctr"/>
            <a:r>
              <a:rPr lang="pt-BR">
                <a:cs typeface="Times New Roman" pitchFamily="18" charset="0"/>
              </a:rPr>
              <a:t> </a:t>
            </a:r>
          </a:p>
          <a:p>
            <a:pPr algn="ctr"/>
            <a:endParaRPr lang="pt-BR">
              <a:cs typeface="Times New Roman" pitchFamily="18" charset="0"/>
            </a:endParaRPr>
          </a:p>
        </p:txBody>
      </p:sp>
      <p:sp>
        <p:nvSpPr>
          <p:cNvPr id="48135" name="Line 7"/>
          <p:cNvSpPr>
            <a:spLocks noChangeShapeType="1"/>
          </p:cNvSpPr>
          <p:nvPr/>
        </p:nvSpPr>
        <p:spPr bwMode="auto">
          <a:xfrm>
            <a:off x="0" y="1066800"/>
            <a:ext cx="9144000" cy="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48136" name="Text Box 8"/>
          <p:cNvSpPr txBox="1">
            <a:spLocks noChangeArrowheads="1"/>
          </p:cNvSpPr>
          <p:nvPr/>
        </p:nvSpPr>
        <p:spPr bwMode="auto">
          <a:xfrm>
            <a:off x="1219200" y="1828800"/>
            <a:ext cx="685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pt-BR">
              <a:solidFill>
                <a:schemeClr val="bg1"/>
              </a:solidFill>
            </a:endParaRPr>
          </a:p>
        </p:txBody>
      </p:sp>
      <p:sp>
        <p:nvSpPr>
          <p:cNvPr id="48137" name="Text Box 9"/>
          <p:cNvSpPr txBox="1">
            <a:spLocks noChangeArrowheads="1"/>
          </p:cNvSpPr>
          <p:nvPr/>
        </p:nvSpPr>
        <p:spPr bwMode="auto">
          <a:xfrm>
            <a:off x="304800" y="1295400"/>
            <a:ext cx="8534400" cy="5386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</p:txBody>
      </p:sp>
      <p:sp>
        <p:nvSpPr>
          <p:cNvPr id="48180" name="Text Box 52"/>
          <p:cNvSpPr txBox="1">
            <a:spLocks noChangeArrowheads="1"/>
          </p:cNvSpPr>
          <p:nvPr/>
        </p:nvSpPr>
        <p:spPr bwMode="auto">
          <a:xfrm>
            <a:off x="1258888" y="1219200"/>
            <a:ext cx="70580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b="1" u="sng"/>
              <a:t>DESPESA TOTAL – Categoria Econômica </a:t>
            </a:r>
          </a:p>
        </p:txBody>
      </p:sp>
      <p:sp>
        <p:nvSpPr>
          <p:cNvPr id="48262" name="Text Box 134"/>
          <p:cNvSpPr txBox="1">
            <a:spLocks noChangeArrowheads="1"/>
          </p:cNvSpPr>
          <p:nvPr/>
        </p:nvSpPr>
        <p:spPr bwMode="auto">
          <a:xfrm>
            <a:off x="0" y="188913"/>
            <a:ext cx="8675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 dirty="0">
                <a:solidFill>
                  <a:schemeClr val="accent2"/>
                </a:solidFill>
              </a:rPr>
              <a:t>PREFEITURA MUNICIPAL DE </a:t>
            </a:r>
            <a:r>
              <a:rPr lang="pt-BR" b="1" dirty="0" smtClean="0">
                <a:solidFill>
                  <a:schemeClr val="accent2"/>
                </a:solidFill>
              </a:rPr>
              <a:t>GRANDES RIOS</a:t>
            </a:r>
            <a:endParaRPr lang="pt-BR" b="1" dirty="0">
              <a:solidFill>
                <a:schemeClr val="accent2"/>
              </a:solidFill>
            </a:endParaRPr>
          </a:p>
        </p:txBody>
      </p:sp>
      <p:graphicFrame>
        <p:nvGraphicFramePr>
          <p:cNvPr id="48368" name="Group 240"/>
          <p:cNvGraphicFramePr>
            <a:graphicFrameLocks noGrp="1"/>
          </p:cNvGraphicFramePr>
          <p:nvPr>
            <p:ph idx="1"/>
          </p:nvPr>
        </p:nvGraphicFramePr>
        <p:xfrm>
          <a:off x="357158" y="1884378"/>
          <a:ext cx="8286808" cy="4259266"/>
        </p:xfrm>
        <a:graphic>
          <a:graphicData uri="http://schemas.openxmlformats.org/drawingml/2006/table">
            <a:tbl>
              <a:tblPr/>
              <a:tblGrid>
                <a:gridCol w="3994448"/>
                <a:gridCol w="2080821"/>
                <a:gridCol w="2211539"/>
              </a:tblGrid>
              <a:tr h="47306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Grupo da Despesa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Previsão R$</a:t>
                      </a:r>
                      <a:endParaRPr kumimoji="0" lang="pt-BR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Liquidados R$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47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3. DESPESAS CORRENTES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5.150.000,00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4.979.093,11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142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3.1 Pessoal e Encargos Sociais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3.250.000,00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2.903.506,59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635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3.2 Juros e Encargos da Divida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0,00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0,00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142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3.3 Outras Despesas Correntes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1.900.000,00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1.594.854,28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47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4. DESPESAS DE CAPITAL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800.000,00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480.732,24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306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4.4 Investimentos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500.000,00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170.956,07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306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4.6 Amortização da Dívida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300.000,00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309.776,17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14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TOTAL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5.950.000,00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4.979.093,11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folHlink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pt-BR"/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209550" y="765175"/>
            <a:ext cx="8610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b="1" dirty="0">
                <a:solidFill>
                  <a:srgbClr val="2B2BC5"/>
                </a:solidFill>
              </a:rPr>
              <a:t>Despesas por </a:t>
            </a:r>
            <a:r>
              <a:rPr lang="pt-BR" b="1" dirty="0" smtClean="0">
                <a:solidFill>
                  <a:srgbClr val="2B2BC5"/>
                </a:solidFill>
              </a:rPr>
              <a:t>Secretaria </a:t>
            </a:r>
            <a:r>
              <a:rPr lang="pt-BR" b="1" dirty="0">
                <a:solidFill>
                  <a:srgbClr val="2B2BC5"/>
                </a:solidFill>
              </a:rPr>
              <a:t>– Exercício de </a:t>
            </a:r>
            <a:r>
              <a:rPr lang="pt-BR" b="1" dirty="0" smtClean="0">
                <a:solidFill>
                  <a:srgbClr val="2B2BC5"/>
                </a:solidFill>
              </a:rPr>
              <a:t>2021 </a:t>
            </a:r>
            <a:endParaRPr lang="pt-BR" b="1" dirty="0">
              <a:solidFill>
                <a:srgbClr val="2B2BC5"/>
              </a:solidFill>
            </a:endParaRPr>
          </a:p>
        </p:txBody>
      </p:sp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290513" y="1489075"/>
            <a:ext cx="8167687" cy="374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pt-BR"/>
          </a:p>
          <a:p>
            <a:endParaRPr lang="pt-BR"/>
          </a:p>
          <a:p>
            <a:endParaRPr lang="pt-BR"/>
          </a:p>
          <a:p>
            <a:endParaRPr lang="pt-BR"/>
          </a:p>
          <a:p>
            <a:endParaRPr lang="pt-BR"/>
          </a:p>
          <a:p>
            <a:endParaRPr lang="pt-BR"/>
          </a:p>
          <a:p>
            <a:endParaRPr lang="pt-BR"/>
          </a:p>
          <a:p>
            <a:endParaRPr lang="pt-BR"/>
          </a:p>
          <a:p>
            <a:endParaRPr lang="pt-BR"/>
          </a:p>
          <a:p>
            <a:endParaRPr lang="pt-BR"/>
          </a:p>
        </p:txBody>
      </p:sp>
      <p:sp>
        <p:nvSpPr>
          <p:cNvPr id="8405" name="Line 213"/>
          <p:cNvSpPr>
            <a:spLocks noChangeShapeType="1"/>
          </p:cNvSpPr>
          <p:nvPr/>
        </p:nvSpPr>
        <p:spPr bwMode="auto">
          <a:xfrm>
            <a:off x="0" y="836613"/>
            <a:ext cx="9144000" cy="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8747" name="Text Box 555"/>
          <p:cNvSpPr txBox="1">
            <a:spLocks noChangeArrowheads="1"/>
          </p:cNvSpPr>
          <p:nvPr/>
        </p:nvSpPr>
        <p:spPr bwMode="auto">
          <a:xfrm>
            <a:off x="0" y="188913"/>
            <a:ext cx="8675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 dirty="0">
                <a:solidFill>
                  <a:schemeClr val="accent2"/>
                </a:solidFill>
              </a:rPr>
              <a:t>PREFEITURA MUNICIPAL DE </a:t>
            </a:r>
            <a:r>
              <a:rPr lang="pt-BR" b="1" dirty="0" smtClean="0">
                <a:solidFill>
                  <a:schemeClr val="accent2"/>
                </a:solidFill>
              </a:rPr>
              <a:t>GRANDES RIOS</a:t>
            </a:r>
            <a:endParaRPr lang="pt-BR" b="1" dirty="0">
              <a:solidFill>
                <a:schemeClr val="accent2"/>
              </a:solidFill>
            </a:endParaRPr>
          </a:p>
        </p:txBody>
      </p:sp>
      <p:graphicFrame>
        <p:nvGraphicFramePr>
          <p:cNvPr id="8822" name="Group 630"/>
          <p:cNvGraphicFramePr>
            <a:graphicFrameLocks noGrp="1"/>
          </p:cNvGraphicFramePr>
          <p:nvPr/>
        </p:nvGraphicFramePr>
        <p:xfrm>
          <a:off x="684213" y="1214422"/>
          <a:ext cx="7674001" cy="5425440"/>
        </p:xfrm>
        <a:graphic>
          <a:graphicData uri="http://schemas.openxmlformats.org/drawingml/2006/table">
            <a:tbl>
              <a:tblPr/>
              <a:tblGrid>
                <a:gridCol w="4687379"/>
                <a:gridCol w="2986622"/>
              </a:tblGrid>
              <a:tr h="30324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Secretaria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Despesa</a:t>
                      </a:r>
                      <a:endParaRPr kumimoji="0" lang="pt-B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324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Executivo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Municipal</a:t>
                      </a:r>
                      <a:endParaRPr kumimoji="0" lang="pt-B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69.630,19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324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Secretaria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de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Administração</a:t>
                      </a:r>
                      <a:endParaRPr kumimoji="0" lang="pt-B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284.746,94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324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Secretaria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de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Finanças</a:t>
                      </a:r>
                      <a:endParaRPr kumimoji="0" lang="pt-B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178.753,97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324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Secretaria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de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Obras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e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Urbanismo</a:t>
                      </a:r>
                      <a:endParaRPr kumimoji="0" lang="pt-B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460.052,28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324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Secretaria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de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Educação</a:t>
                      </a:r>
                      <a:endParaRPr kumimoji="0" lang="pt-B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1.285.401,50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324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Secretaria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de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Saúde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Pública</a:t>
                      </a:r>
                      <a:endParaRPr kumimoji="0" lang="pt-B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1.540.010,38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324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Secretaria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de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Assistencia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Social</a:t>
                      </a:r>
                      <a:endParaRPr kumimoji="0" lang="pt-B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205.307,12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324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Secretaria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de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Agricultura</a:t>
                      </a:r>
                      <a:endParaRPr kumimoji="0" lang="pt-B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37.438,19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324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Procuradoria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Geral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do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Município</a:t>
                      </a:r>
                      <a:endParaRPr kumimoji="0" lang="pt-B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40.530,41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324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Secretaria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de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Transportes</a:t>
                      </a:r>
                      <a:endParaRPr kumimoji="0" lang="pt-B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374.139,69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324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Secretaria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de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Esporte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e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Cultura</a:t>
                      </a:r>
                      <a:endParaRPr kumimoji="0" lang="pt-B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52.090,13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324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Secretaria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de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Planejamento</a:t>
                      </a:r>
                      <a:endParaRPr kumimoji="0" lang="pt-B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37.980,53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324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Secretaria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de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Meio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Ambiente</a:t>
                      </a:r>
                      <a:endParaRPr kumimoji="0" lang="pt-B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32.641,20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324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Encargos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Especiais</a:t>
                      </a:r>
                      <a:endParaRPr kumimoji="0" lang="pt-B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380.370,58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837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TOTAL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4.979.093,11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ChangeArrowheads="1"/>
          </p:cNvSpPr>
          <p:nvPr/>
        </p:nvSpPr>
        <p:spPr bwMode="auto">
          <a:xfrm>
            <a:off x="0" y="26988"/>
            <a:ext cx="9144000" cy="6858000"/>
          </a:xfrm>
          <a:prstGeom prst="rect">
            <a:avLst/>
          </a:prstGeom>
          <a:solidFill>
            <a:schemeClr val="folHlink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pt-BR"/>
          </a:p>
        </p:txBody>
      </p:sp>
      <p:sp>
        <p:nvSpPr>
          <p:cNvPr id="114691" name="Line 3"/>
          <p:cNvSpPr>
            <a:spLocks noChangeShapeType="1"/>
          </p:cNvSpPr>
          <p:nvPr/>
        </p:nvSpPr>
        <p:spPr bwMode="auto">
          <a:xfrm>
            <a:off x="0" y="765175"/>
            <a:ext cx="9144000" cy="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14692" name="Text Box 4"/>
          <p:cNvSpPr txBox="1">
            <a:spLocks noChangeArrowheads="1"/>
          </p:cNvSpPr>
          <p:nvPr/>
        </p:nvSpPr>
        <p:spPr bwMode="auto">
          <a:xfrm>
            <a:off x="2057400" y="1184275"/>
            <a:ext cx="541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pt-BR"/>
          </a:p>
        </p:txBody>
      </p:sp>
      <p:sp>
        <p:nvSpPr>
          <p:cNvPr id="114722" name="Text Box 34"/>
          <p:cNvSpPr txBox="1">
            <a:spLocks noChangeArrowheads="1"/>
          </p:cNvSpPr>
          <p:nvPr/>
        </p:nvSpPr>
        <p:spPr bwMode="auto">
          <a:xfrm>
            <a:off x="0" y="188913"/>
            <a:ext cx="8675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 dirty="0">
                <a:solidFill>
                  <a:schemeClr val="accent2"/>
                </a:solidFill>
              </a:rPr>
              <a:t>PREFEITURA MUNICIPAL DE </a:t>
            </a:r>
            <a:r>
              <a:rPr lang="pt-BR" b="1" dirty="0" smtClean="0">
                <a:solidFill>
                  <a:schemeClr val="accent2"/>
                </a:solidFill>
              </a:rPr>
              <a:t>GRANDES RIOS</a:t>
            </a:r>
            <a:endParaRPr lang="pt-BR" b="1" dirty="0">
              <a:solidFill>
                <a:schemeClr val="accent2"/>
              </a:solidFill>
            </a:endParaRPr>
          </a:p>
        </p:txBody>
      </p:sp>
      <p:graphicFrame>
        <p:nvGraphicFramePr>
          <p:cNvPr id="8" name="Group 6"/>
          <p:cNvGraphicFramePr>
            <a:graphicFrameLocks noGrp="1"/>
          </p:cNvGraphicFramePr>
          <p:nvPr/>
        </p:nvGraphicFramePr>
        <p:xfrm>
          <a:off x="762000" y="3333750"/>
          <a:ext cx="7986713" cy="650879"/>
        </p:xfrm>
        <a:graphic>
          <a:graphicData uri="http://schemas.openxmlformats.org/drawingml/2006/table">
            <a:tbl>
              <a:tblPr/>
              <a:tblGrid>
                <a:gridCol w="4878388"/>
                <a:gridCol w="3108325"/>
              </a:tblGrid>
              <a:tr h="65087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Repasses ao Legislativo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352.664,00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Text Box 14"/>
          <p:cNvSpPr txBox="1">
            <a:spLocks noChangeArrowheads="1"/>
          </p:cNvSpPr>
          <p:nvPr/>
        </p:nvSpPr>
        <p:spPr bwMode="auto">
          <a:xfrm>
            <a:off x="0" y="1819275"/>
            <a:ext cx="8610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b="1" dirty="0">
                <a:solidFill>
                  <a:srgbClr val="2B2BC5"/>
                </a:solidFill>
              </a:rPr>
              <a:t>Transferências </a:t>
            </a:r>
            <a:r>
              <a:rPr lang="pt-BR" b="1" dirty="0" smtClean="0">
                <a:solidFill>
                  <a:srgbClr val="2B2BC5"/>
                </a:solidFill>
              </a:rPr>
              <a:t>Financeiras à </a:t>
            </a:r>
            <a:r>
              <a:rPr lang="pt-BR" b="1" dirty="0">
                <a:solidFill>
                  <a:srgbClr val="2B2BC5"/>
                </a:solidFill>
              </a:rPr>
              <a:t>Câmara Municipal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folHlink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pt-BR"/>
          </a:p>
        </p:txBody>
      </p:sp>
      <p:sp>
        <p:nvSpPr>
          <p:cNvPr id="115715" name="Line 3"/>
          <p:cNvSpPr>
            <a:spLocks noChangeShapeType="1"/>
          </p:cNvSpPr>
          <p:nvPr/>
        </p:nvSpPr>
        <p:spPr bwMode="auto">
          <a:xfrm>
            <a:off x="0" y="1066800"/>
            <a:ext cx="9144000" cy="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15716" name="Text Box 4"/>
          <p:cNvSpPr txBox="1">
            <a:spLocks noChangeArrowheads="1"/>
          </p:cNvSpPr>
          <p:nvPr/>
        </p:nvSpPr>
        <p:spPr bwMode="auto">
          <a:xfrm>
            <a:off x="533400" y="1447800"/>
            <a:ext cx="8153400" cy="467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ctr">
              <a:lnSpc>
                <a:spcPct val="150000"/>
              </a:lnSpc>
            </a:pPr>
            <a:r>
              <a:rPr lang="pt-BR" sz="2000" b="1" u="sng" dirty="0">
                <a:cs typeface="Times New Roman" pitchFamily="18" charset="0"/>
              </a:rPr>
              <a:t>DESPESAS COM PESSOAL  - Exercício Móvel – </a:t>
            </a:r>
            <a:r>
              <a:rPr lang="pt-BR" sz="2000" b="1" u="sng" dirty="0" smtClean="0">
                <a:cs typeface="Times New Roman" pitchFamily="18" charset="0"/>
              </a:rPr>
              <a:t>05/2020 à  04/2021</a:t>
            </a:r>
            <a:endParaRPr lang="pt-BR" sz="20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r>
              <a:rPr lang="pt-BR" sz="2000" b="1" dirty="0">
                <a:cs typeface="Times New Roman" pitchFamily="18" charset="0"/>
              </a:rPr>
              <a:t>Artigos 19,20 e 22 da Lei de Responsabilidade Fiscal</a:t>
            </a:r>
          </a:p>
          <a:p>
            <a:pPr marL="457200" indent="-457200" algn="ctr">
              <a:lnSpc>
                <a:spcPct val="150000"/>
              </a:lnSpc>
            </a:pPr>
            <a:endParaRPr lang="pt-BR" sz="2000" b="1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</p:txBody>
      </p:sp>
      <p:graphicFrame>
        <p:nvGraphicFramePr>
          <p:cNvPr id="115739" name="Group 27"/>
          <p:cNvGraphicFramePr>
            <a:graphicFrameLocks noGrp="1"/>
          </p:cNvGraphicFramePr>
          <p:nvPr/>
        </p:nvGraphicFramePr>
        <p:xfrm>
          <a:off x="914400" y="2514600"/>
          <a:ext cx="7943880" cy="3768725"/>
        </p:xfrm>
        <a:graphic>
          <a:graphicData uri="http://schemas.openxmlformats.org/drawingml/2006/table">
            <a:tbl>
              <a:tblPr/>
              <a:tblGrid>
                <a:gridCol w="4621991"/>
                <a:gridCol w="3321889"/>
              </a:tblGrid>
              <a:tr h="815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Receita Corrente Líquida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19.974.822,52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15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Despesa com Pessoal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9.526.685,57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15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Limite Máximo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54,00%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0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Limite Prudencial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51,30%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0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Percentual Aplicado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47,69%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15737" name="Text Box 25"/>
          <p:cNvSpPr txBox="1">
            <a:spLocks noChangeArrowheads="1"/>
          </p:cNvSpPr>
          <p:nvPr/>
        </p:nvSpPr>
        <p:spPr bwMode="auto">
          <a:xfrm>
            <a:off x="0" y="188913"/>
            <a:ext cx="8675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 dirty="0">
                <a:solidFill>
                  <a:schemeClr val="accent2"/>
                </a:solidFill>
              </a:rPr>
              <a:t>PREFEITURA MUNICIPAL DE </a:t>
            </a:r>
            <a:r>
              <a:rPr lang="pt-BR" b="1" dirty="0" smtClean="0">
                <a:solidFill>
                  <a:schemeClr val="accent2"/>
                </a:solidFill>
              </a:rPr>
              <a:t>GRANDES RIOS</a:t>
            </a:r>
            <a:endParaRPr lang="pt-BR" b="1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folHlink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pt-BR"/>
          </a:p>
        </p:txBody>
      </p:sp>
      <p:sp>
        <p:nvSpPr>
          <p:cNvPr id="115715" name="Line 3"/>
          <p:cNvSpPr>
            <a:spLocks noChangeShapeType="1"/>
          </p:cNvSpPr>
          <p:nvPr/>
        </p:nvSpPr>
        <p:spPr bwMode="auto">
          <a:xfrm>
            <a:off x="0" y="1066800"/>
            <a:ext cx="9144000" cy="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15716" name="Text Box 4"/>
          <p:cNvSpPr txBox="1">
            <a:spLocks noChangeArrowheads="1"/>
          </p:cNvSpPr>
          <p:nvPr/>
        </p:nvSpPr>
        <p:spPr bwMode="auto">
          <a:xfrm>
            <a:off x="533400" y="1071546"/>
            <a:ext cx="8153400" cy="467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ctr">
              <a:lnSpc>
                <a:spcPct val="150000"/>
              </a:lnSpc>
            </a:pPr>
            <a:r>
              <a:rPr lang="pt-BR" sz="2000" b="1" u="sng" dirty="0">
                <a:cs typeface="Times New Roman" pitchFamily="18" charset="0"/>
              </a:rPr>
              <a:t>DESPESAS COM PESSOAL  </a:t>
            </a:r>
          </a:p>
          <a:p>
            <a:pPr marL="457200" indent="-457200" algn="ctr">
              <a:lnSpc>
                <a:spcPct val="150000"/>
              </a:lnSpc>
            </a:pPr>
            <a:r>
              <a:rPr lang="pt-BR" sz="2000" b="1" dirty="0" smtClean="0">
                <a:cs typeface="Times New Roman" pitchFamily="18" charset="0"/>
              </a:rPr>
              <a:t>Análise dos Quadrimestre</a:t>
            </a:r>
            <a:endParaRPr lang="pt-BR" sz="2000" b="1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000" b="1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</p:txBody>
      </p:sp>
      <p:graphicFrame>
        <p:nvGraphicFramePr>
          <p:cNvPr id="115739" name="Group 27"/>
          <p:cNvGraphicFramePr>
            <a:graphicFrameLocks noGrp="1"/>
          </p:cNvGraphicFramePr>
          <p:nvPr/>
        </p:nvGraphicFramePr>
        <p:xfrm>
          <a:off x="914400" y="2214554"/>
          <a:ext cx="7872442" cy="2905144"/>
        </p:xfrm>
        <a:graphic>
          <a:graphicData uri="http://schemas.openxmlformats.org/drawingml/2006/table">
            <a:tbl>
              <a:tblPr/>
              <a:tblGrid>
                <a:gridCol w="4580426"/>
                <a:gridCol w="3292016"/>
              </a:tblGrid>
              <a:tr h="7262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1° </a:t>
                      </a: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Quadrimestre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2020</a:t>
                      </a:r>
                      <a:endParaRPr kumimoji="0" lang="pt-BR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47,29%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7262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2° </a:t>
                      </a: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Quadrimestre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2020</a:t>
                      </a:r>
                      <a:endParaRPr kumimoji="0" lang="pt-BR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43,93%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7262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3° </a:t>
                      </a: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Quadrimestre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2020</a:t>
                      </a:r>
                      <a:endParaRPr kumimoji="0" lang="pt-BR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46,18%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7262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1° </a:t>
                      </a: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Quadrimestre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2021</a:t>
                      </a:r>
                      <a:endParaRPr kumimoji="0" lang="pt-BR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47,69%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15737" name="Text Box 25"/>
          <p:cNvSpPr txBox="1">
            <a:spLocks noChangeArrowheads="1"/>
          </p:cNvSpPr>
          <p:nvPr/>
        </p:nvSpPr>
        <p:spPr bwMode="auto">
          <a:xfrm>
            <a:off x="0" y="188913"/>
            <a:ext cx="8675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 dirty="0">
                <a:solidFill>
                  <a:schemeClr val="accent2"/>
                </a:solidFill>
              </a:rPr>
              <a:t>PREFEITURA MUNICIPAL DE </a:t>
            </a:r>
            <a:r>
              <a:rPr lang="pt-BR" b="1" dirty="0" smtClean="0">
                <a:solidFill>
                  <a:schemeClr val="accent2"/>
                </a:solidFill>
              </a:rPr>
              <a:t>GRANDES RIOS</a:t>
            </a:r>
            <a:endParaRPr lang="pt-BR" b="1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folHlink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pt-BR"/>
          </a:p>
        </p:txBody>
      </p:sp>
      <p:sp>
        <p:nvSpPr>
          <p:cNvPr id="100355" name="Line 3"/>
          <p:cNvSpPr>
            <a:spLocks noChangeShapeType="1"/>
          </p:cNvSpPr>
          <p:nvPr/>
        </p:nvSpPr>
        <p:spPr bwMode="auto">
          <a:xfrm>
            <a:off x="0" y="549275"/>
            <a:ext cx="9144000" cy="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00356" name="Text Box 4"/>
          <p:cNvSpPr txBox="1">
            <a:spLocks noChangeArrowheads="1"/>
          </p:cNvSpPr>
          <p:nvPr/>
        </p:nvSpPr>
        <p:spPr bwMode="auto">
          <a:xfrm>
            <a:off x="827088" y="476250"/>
            <a:ext cx="7391400" cy="155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ctr">
              <a:lnSpc>
                <a:spcPct val="150000"/>
              </a:lnSpc>
            </a:pPr>
            <a:r>
              <a:rPr lang="pt-BR" sz="2000" b="1" u="sng" dirty="0">
                <a:cs typeface="Times New Roman" pitchFamily="18" charset="0"/>
              </a:rPr>
              <a:t>DESPESAS  - ASSISTÊNCIA SOCIAL</a:t>
            </a:r>
          </a:p>
          <a:p>
            <a:pPr marL="457200" indent="-457200" algn="ctr">
              <a:lnSpc>
                <a:spcPct val="150000"/>
              </a:lnSpc>
            </a:pPr>
            <a:r>
              <a:rPr lang="pt-BR" sz="1600" b="1" u="sng" dirty="0">
                <a:cs typeface="Times New Roman" pitchFamily="18" charset="0"/>
              </a:rPr>
              <a:t>Janeiro à </a:t>
            </a:r>
            <a:r>
              <a:rPr lang="pt-BR" sz="1600" b="1" u="sng" dirty="0" smtClean="0">
                <a:cs typeface="Times New Roman" pitchFamily="18" charset="0"/>
              </a:rPr>
              <a:t>Abril </a:t>
            </a:r>
            <a:r>
              <a:rPr lang="pt-BR" sz="1600" b="1" u="sng" dirty="0">
                <a:cs typeface="Times New Roman" pitchFamily="18" charset="0"/>
              </a:rPr>
              <a:t>de </a:t>
            </a:r>
            <a:r>
              <a:rPr lang="pt-BR" sz="1600" b="1" u="sng" dirty="0" smtClean="0">
                <a:cs typeface="Times New Roman" pitchFamily="18" charset="0"/>
              </a:rPr>
              <a:t>2021</a:t>
            </a:r>
            <a:endParaRPr lang="pt-BR" sz="16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</p:txBody>
      </p:sp>
      <p:graphicFrame>
        <p:nvGraphicFramePr>
          <p:cNvPr id="100517" name="Group 165"/>
          <p:cNvGraphicFramePr>
            <a:graphicFrameLocks noGrp="1"/>
          </p:cNvGraphicFramePr>
          <p:nvPr>
            <p:ph/>
          </p:nvPr>
        </p:nvGraphicFramePr>
        <p:xfrm>
          <a:off x="468313" y="1571612"/>
          <a:ext cx="8389967" cy="4753172"/>
        </p:xfrm>
        <a:graphic>
          <a:graphicData uri="http://schemas.openxmlformats.org/drawingml/2006/table">
            <a:tbl>
              <a:tblPr/>
              <a:tblGrid>
                <a:gridCol w="6023323"/>
                <a:gridCol w="2366644"/>
              </a:tblGrid>
              <a:tr h="42207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Discriminação</a:t>
                      </a:r>
                      <a:endParaRPr kumimoji="0" lang="pt-B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Valor R$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68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Vencimentos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/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Folha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de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pagamento</a:t>
                      </a:r>
                      <a:endParaRPr kumimoji="0" lang="pt-B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137.621,38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207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Obrigações Patronais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26.703,17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207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Subvençoes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Sociais</a:t>
                      </a:r>
                      <a:endParaRPr kumimoji="0" lang="pt-B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5.277,10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207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Material de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Consumo</a:t>
                      </a:r>
                      <a:endParaRPr kumimoji="0" lang="pt-B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12.925,17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Serviços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de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Terceiro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Pessoa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Física</a:t>
                      </a:r>
                      <a:endParaRPr kumimoji="0" lang="pt-B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4.338,98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Serviços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de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Terceiro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Pessoa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Jurídica</a:t>
                      </a:r>
                      <a:endParaRPr kumimoji="0" lang="pt-B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15.504,65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207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Serviços de TI e Comunicação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2.936,67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207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Outros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Auxílios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Financeiros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a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Pessoas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Físicas</a:t>
                      </a:r>
                      <a:endParaRPr kumimoji="0" lang="pt-B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0,00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207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Equipamentos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e Material Permanente</a:t>
                      </a:r>
                      <a:endParaRPr kumimoji="0" lang="pt-B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0,00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5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 O T A 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205.307,12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0405" name="Text Box 53"/>
          <p:cNvSpPr txBox="1">
            <a:spLocks noChangeArrowheads="1"/>
          </p:cNvSpPr>
          <p:nvPr/>
        </p:nvSpPr>
        <p:spPr bwMode="auto">
          <a:xfrm>
            <a:off x="0" y="92075"/>
            <a:ext cx="8675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 dirty="0">
                <a:solidFill>
                  <a:schemeClr val="accent2"/>
                </a:solidFill>
              </a:rPr>
              <a:t>PREFEITURA MUNICIPAL DE </a:t>
            </a:r>
            <a:r>
              <a:rPr lang="pt-BR" b="1" dirty="0" smtClean="0">
                <a:solidFill>
                  <a:schemeClr val="accent2"/>
                </a:solidFill>
              </a:rPr>
              <a:t>GRANDES RIOS</a:t>
            </a:r>
            <a:endParaRPr lang="pt-BR" b="1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strutura padrão">
  <a:themeElements>
    <a:clrScheme name="Estrutura padrão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18984</TotalTime>
  <Words>762</Words>
  <Application>Microsoft PowerPoint</Application>
  <PresentationFormat>Apresentação na tela (4:3)</PresentationFormat>
  <Paragraphs>358</Paragraphs>
  <Slides>15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15</vt:i4>
      </vt:variant>
    </vt:vector>
  </HeadingPairs>
  <TitlesOfParts>
    <vt:vector size="16" baseType="lpstr">
      <vt:lpstr>Estrutura padrão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</vt:vector>
  </TitlesOfParts>
  <Company>Grandes Rios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Prefeitura</dc:creator>
  <cp:lastModifiedBy>Patrimio-Contabil</cp:lastModifiedBy>
  <cp:revision>896</cp:revision>
  <dcterms:created xsi:type="dcterms:W3CDTF">2002-12-04T13:56:03Z</dcterms:created>
  <dcterms:modified xsi:type="dcterms:W3CDTF">2021-05-31T11:34:53Z</dcterms:modified>
</cp:coreProperties>
</file>